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77" r:id="rId2"/>
    <p:sldId id="295" r:id="rId3"/>
    <p:sldId id="296" r:id="rId4"/>
    <p:sldId id="297" r:id="rId5"/>
    <p:sldId id="299" r:id="rId6"/>
    <p:sldId id="317" r:id="rId7"/>
    <p:sldId id="316" r:id="rId8"/>
    <p:sldId id="315" r:id="rId9"/>
    <p:sldId id="300" r:id="rId10"/>
    <p:sldId id="308" r:id="rId11"/>
    <p:sldId id="305" r:id="rId12"/>
    <p:sldId id="301" r:id="rId13"/>
    <p:sldId id="318" r:id="rId14"/>
    <p:sldId id="302" r:id="rId15"/>
    <p:sldId id="312" r:id="rId16"/>
    <p:sldId id="322" r:id="rId17"/>
    <p:sldId id="31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2" autoAdjust="0"/>
  </p:normalViewPr>
  <p:slideViewPr>
    <p:cSldViewPr snapToGrid="0">
      <p:cViewPr>
        <p:scale>
          <a:sx n="58" d="100"/>
          <a:sy n="58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54FC57A-C2B9-4EB4-AA53-E7011B3ED2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2E2AF0-AB0F-416D-953B-6B6B223F67D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08184ECE-692E-492A-9FA1-AEE47924A3F4}" type="datetime1">
              <a:rPr lang="fr-FR"/>
              <a:pPr lvl="0"/>
              <a:t>04/05/2021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CF8FE4DC-6E74-42FD-84AF-AC577890F6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D48F5EB0-03CA-4C8D-91B7-885EDBACD44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4D13D6-BC80-49A0-B271-5339994E046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032A5E-EA58-4D06-9949-106FB462E1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983E9D3-AB26-4FC3-81AF-14D9EA58D49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86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AC9AEB-753F-41FF-A073-D973E81CC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B858E6D-A64E-4A7F-9004-AB3BEF4925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43B345-33D9-43B4-B6B9-40B5D29B73C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5812B6-4E14-4C59-9708-9607A3AB1566}" type="slidenum">
              <a:t>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4261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300520-7C6A-4475-AF8F-C151F1DCC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26C670D-76CF-45EF-8493-FD3F59861B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</a:pPr>
            <a:r>
              <a:rPr lang="fr-FR" sz="28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S’alimenter: </a:t>
            </a:r>
          </a:p>
          <a:p>
            <a:pPr marL="384048" lvl="0" indent="-384048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SzPct val="100000"/>
              <a:buFont typeface="Franklin Gothic Book" pitchFamily="34"/>
              <a:buChar char="■"/>
            </a:pPr>
            <a:r>
              <a:rPr lang="fr-FR" sz="28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Un besoin vital chez tous les êtres vivants</a:t>
            </a:r>
          </a:p>
          <a:p>
            <a:pPr marL="384048" lvl="0" indent="-384048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SzPct val="100000"/>
              <a:buFont typeface="Franklin Gothic Book" pitchFamily="34"/>
              <a:buChar char="■"/>
            </a:pPr>
            <a:r>
              <a:rPr lang="fr-FR" sz="28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Permet de faire fonctionner les organes du corps</a:t>
            </a:r>
          </a:p>
          <a:p>
            <a:pPr marL="384048" lvl="0" indent="-384048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SzPct val="100000"/>
              <a:buFont typeface="Franklin Gothic Book" pitchFamily="34"/>
              <a:buChar char="■"/>
            </a:pPr>
            <a:r>
              <a:rPr lang="fr-FR" sz="28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Procure du plaisir</a:t>
            </a:r>
          </a:p>
          <a:p>
            <a:pPr marL="384048" lvl="0" indent="-384048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SzPct val="100000"/>
              <a:buFont typeface="Franklin Gothic Book" pitchFamily="34"/>
              <a:buChar char="■"/>
            </a:pPr>
            <a:r>
              <a:rPr lang="fr-FR" sz="28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Suit certaines règles 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</a:pPr>
            <a:r>
              <a:rPr lang="fr-FR" sz="28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Le non-respect de ces règles=mauvaise alimentation=problème de santé: soit les carences et/ou l’excès des nutriments</a:t>
            </a:r>
          </a:p>
          <a:p>
            <a:pPr marL="384048" lvl="0" indent="-384048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SzPct val="100000"/>
              <a:buFont typeface="Franklin Gothic Book" pitchFamily="34"/>
              <a:buChar char="■"/>
            </a:pPr>
            <a:r>
              <a:rPr lang="fr-FR" sz="2800" dirty="0">
                <a:solidFill>
                  <a:srgbClr val="637052"/>
                </a:solidFill>
                <a:latin typeface="Times New Roman" pitchFamily="18"/>
                <a:cs typeface="Times New Roman" pitchFamily="18"/>
              </a:rPr>
              <a:t> un cas d’excès: l’obésité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D39715-75AA-4F61-9E89-73C56EDC4F7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CC7EEA-C53D-4A68-A145-246CEC026981}" type="slidenum">
              <a:t>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3787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B4B0F1-8BA5-4F87-835B-8DB616DE21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C1B1A00-A31B-4671-965E-43B8F6B6EE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C8E0D2-E963-4850-AA80-F8FDCAF75B9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4E5D29-DB9D-477B-AD0C-85BD694C0D7E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2111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B05415-C8EC-4B62-8252-061D5EADD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73AE78F-F2AB-42C4-B534-10B27421F7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B4341D-304E-4AA6-A011-1CF919D2851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7EF101-9D19-48D9-A7B6-C00B08DA5612}" type="slidenum">
              <a:t>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3797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 pitchFamily="18"/>
                <a:cs typeface="Times New Roman" pitchFamily="18"/>
              </a:rPr>
              <a:t>Apports caloriques ou énergétiques supérieurs aux dépenses selon les raisons multiples comme celles d'ordre: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983E9D3-AB26-4FC3-81AF-14D9EA58D49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5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 pitchFamily="18"/>
                <a:cs typeface="Times New Roman" pitchFamily="18"/>
              </a:rPr>
              <a:t>La période entre un et cinq ans est fondamentale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983E9D3-AB26-4FC3-81AF-14D9EA58D49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43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99828B-3952-498D-99EA-A4C1F4AEB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63E5173-584D-4A72-B694-EB38DDDA5D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fr-FR"/>
              <a:t>Les laisser se servir eux-mêmes leur portions de repas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fr-FR"/>
              <a:t>Avoir des heures de repas précis pour eux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fr-FR"/>
              <a:t>Manger les quatre repas par jour sans grignotter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A564C9-E3BD-4AF2-B6DB-2237C61D778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8BA5E0-EFB2-42F5-8753-7CCBF87D0494}" type="slidenum">
              <a:t>14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9484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9684A4-58B8-4C4F-A229-76EDDFDBA7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505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A9D81D-6847-4FB3-A701-5FFDE2DD6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88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7146C7-889D-46CE-86DF-7874EC2181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81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29B576-D248-47DF-9E59-38F65D4E25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2802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A117F5-4C85-4772-AFA8-6776709F836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112A9A-A1A4-402D-A8A3-DFDCC626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7511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709A2F-D1C3-4B35-87EB-7E22021F37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1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30E3AB-2F10-4B01-9203-7B52E4CF7A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10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BC7311-65F4-46DD-9BF9-87CE0E0A55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4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fr-FR"/>
              <a:t>12/02/2021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8EEAA3E7-60EA-4FB1-A5AC-C882C60349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1924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fr-FR"/>
              <a:t>12/02/2021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A90B23-C24E-451A-ACFE-EE3065B52B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64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12/02/2021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lvl="0"/>
            <a:fld id="{F9B38C42-7787-4531-AF44-2A495A31D54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2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1B2C2-32AA-4FF2-B549-FCF652D2BE4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8212" y="290884"/>
            <a:ext cx="11041649" cy="2098227"/>
          </a:xfrm>
        </p:spPr>
        <p:txBody>
          <a:bodyPr/>
          <a:lstStyle/>
          <a:p>
            <a:pPr lvl="0"/>
            <a:r>
              <a:rPr lang="fr-FR" sz="4400" dirty="0">
                <a:solidFill>
                  <a:srgbClr val="203A4E"/>
                </a:solidFill>
                <a:effectLst>
                  <a:outerShdw dist="38096" dir="2700000">
                    <a:srgbClr val="000000"/>
                  </a:outerShdw>
                </a:effectLst>
              </a:rPr>
              <a:t>PRESENTATION  SUR LE SITE INTERNET DE L’APSPB </a:t>
            </a:r>
            <a:br>
              <a:rPr lang="fr-FR" sz="4400" dirty="0">
                <a:solidFill>
                  <a:srgbClr val="203A4E"/>
                </a:solidFill>
                <a:effectLst>
                  <a:outerShdw dist="38096" dir="2700000">
                    <a:srgbClr val="000000"/>
                  </a:outerShdw>
                </a:effectLst>
              </a:rPr>
            </a:br>
            <a:endParaRPr lang="fr-FR" sz="4400" dirty="0">
              <a:solidFill>
                <a:srgbClr val="203A4E"/>
              </a:solidFill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9AFDFD7-56C8-4F52-8F3D-D0EC77566B13}"/>
              </a:ext>
            </a:extLst>
          </p:cNvPr>
          <p:cNvSpPr txBox="1"/>
          <p:nvPr/>
        </p:nvSpPr>
        <p:spPr>
          <a:xfrm>
            <a:off x="9830686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7075F8-2B96-4E4E-AA8C-CE626EFD991F}" type="slidenum">
              <a:t>1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1505" y="2675577"/>
            <a:ext cx="2394065" cy="1163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DA8E5-0844-409C-A2CB-49583732C0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UcPeriod" startAt="2"/>
            </a:pPr>
            <a:r>
              <a:rPr lang="fr-FR">
                <a:latin typeface="Times New Roman" pitchFamily="18"/>
                <a:cs typeface="Times New Roman" pitchFamily="18"/>
              </a:rPr>
              <a:t>Causes de l’obésité chez l’enfant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DB1B49-634B-4100-BFDD-5E1130293D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935675"/>
            <a:ext cx="9601200" cy="3931727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150000"/>
              </a:lnSpc>
              <a:buFont typeface="+mj-lt"/>
              <a:buAutoNum type="arabicPeriod" startAt="3"/>
            </a:pPr>
            <a:r>
              <a:rPr lang="fr-FR" sz="3000" b="1" dirty="0">
                <a:latin typeface="Times New Roman" pitchFamily="18"/>
                <a:cs typeface="Times New Roman" pitchFamily="18"/>
              </a:rPr>
              <a:t>Génétiques</a:t>
            </a:r>
            <a:r>
              <a:rPr lang="fr-FR" sz="3000" dirty="0">
                <a:latin typeface="Times New Roman" pitchFamily="18"/>
                <a:cs typeface="Times New Roman" pitchFamily="18"/>
              </a:rPr>
              <a:t>: des parents obèses avec un taux d'héritabilité de 25 à 45 %, diabète gestationnel mal géré, prise de poids exagéré pendant la grossesse de l’enfant</a:t>
            </a:r>
          </a:p>
          <a:p>
            <a:pPr marL="457200" lvl="0" indent="-457200" algn="just">
              <a:lnSpc>
                <a:spcPct val="150000"/>
              </a:lnSpc>
              <a:buFont typeface="Calibri Light"/>
              <a:buAutoNum type="arabicPeriod" startAt="4"/>
            </a:pPr>
            <a:r>
              <a:rPr lang="fr-FR" sz="3000" b="1" dirty="0">
                <a:latin typeface="Times New Roman" pitchFamily="18"/>
                <a:cs typeface="Times New Roman" pitchFamily="18"/>
              </a:rPr>
              <a:t>Psychologique et sociale: </a:t>
            </a:r>
            <a:r>
              <a:rPr lang="fr-FR" sz="3000" dirty="0">
                <a:latin typeface="Times New Roman" pitchFamily="18"/>
                <a:cs typeface="Times New Roman" pitchFamily="18"/>
              </a:rPr>
              <a:t>manque d’amour et de soins de l’enfant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1DD69663-8E34-4D8F-BB73-63F95C37BFCD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1F849A-42D8-4DAF-A851-61F4F125423A}" type="slidenum">
              <a:t>10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C1706-7C9C-4512-B21E-1F67F421B0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UcPeriod" startAt="2"/>
            </a:pPr>
            <a:r>
              <a:rPr lang="fr-FR">
                <a:latin typeface="Times New Roman" pitchFamily="18"/>
                <a:cs typeface="Times New Roman" pitchFamily="18"/>
              </a:rPr>
              <a:t>Causes de l’obésité chez l’enfant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CAE26-C09E-4A7D-963E-5264A9AF66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171700"/>
            <a:ext cx="9601200" cy="328352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000" b="1" dirty="0">
                <a:latin typeface="Times New Roman" pitchFamily="18"/>
                <a:cs typeface="Times New Roman" pitchFamily="18"/>
              </a:rPr>
              <a:t>Rebond d'adiposité précoce </a:t>
            </a:r>
            <a:r>
              <a:rPr lang="fr-FR" sz="3000" dirty="0">
                <a:latin typeface="Times New Roman" pitchFamily="18"/>
                <a:cs typeface="Times New Roman" pitchFamily="18"/>
              </a:rPr>
              <a:t>: signe qu’un enfant prédisposé à prendre du poids très facilement</a:t>
            </a:r>
          </a:p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90 % des cas de surpoids et d’obésité important entre 8 et 12 ans a commencé à l’âge de 3 ans 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3974E8F4-BC65-46C6-87EF-EAEF8295CD76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E90CBF-E011-48A5-8809-BEB20F876FA1}" type="slidenum">
              <a:t>11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26280-372A-4019-A7BD-32147ECACE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09651" y="2398059"/>
            <a:ext cx="8361227" cy="2098227"/>
          </a:xfrm>
        </p:spPr>
        <p:txBody>
          <a:bodyPr>
            <a:normAutofit/>
          </a:bodyPr>
          <a:lstStyle/>
          <a:p>
            <a:pPr marL="857250" lvl="0" indent="-857250">
              <a:buSzPct val="100000"/>
              <a:buFont typeface="Calibri Light"/>
              <a:buAutoNum type="romanUcPeriod" startAt="3"/>
            </a:pPr>
            <a:r>
              <a:rPr lang="fr-FR" sz="5300">
                <a:solidFill>
                  <a:srgbClr val="ED7D31"/>
                </a:solidFill>
                <a:latin typeface="Times New Roman" pitchFamily="18"/>
                <a:cs typeface="Times New Roman" pitchFamily="18"/>
              </a:rPr>
              <a:t>Conséquences de l’obésité chez l’enfant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9F441EB8-12D5-488A-A496-8161911866BC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9D1446-9BA5-46D0-B26F-007B44A5DBD8}" type="slidenum">
              <a:t>12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D2116-087F-4DD2-9178-844B28379C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443" y="396236"/>
            <a:ext cx="4229109" cy="1722116"/>
          </a:xfrm>
        </p:spPr>
        <p:txBody>
          <a:bodyPr>
            <a:normAutofit/>
          </a:bodyPr>
          <a:lstStyle/>
          <a:p>
            <a:pPr marL="857250" lvl="0" indent="-857250">
              <a:buSzPct val="100000"/>
              <a:buFont typeface="Calibri Light"/>
              <a:buAutoNum type="romanUcPeriod" startAt="3"/>
            </a:pPr>
            <a:r>
              <a:rPr lang="fr-FR" sz="3900">
                <a:latin typeface="Times New Roman" pitchFamily="18"/>
                <a:cs typeface="Times New Roman" pitchFamily="18"/>
              </a:rPr>
              <a:t>Conséquences de l’obésité chez l’enfant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0CFCD563-4905-4566-A78E-05B4DF6AC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2037" y="822325"/>
            <a:ext cx="3810000" cy="5076825"/>
          </a:xfrm>
        </p:spPr>
      </p:pic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C766D528-083A-4E90-B1EA-17C134709E8A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72443" y="2453636"/>
            <a:ext cx="4107183" cy="3794759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buFont typeface="Arial" pitchFamily="34"/>
              <a:buChar char="•"/>
            </a:pPr>
            <a:r>
              <a:rPr lang="fr-FR" sz="340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Plusieurs maladies ainsi que des conséquences psychosocial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B45468-6BC1-42C3-AEB8-CF38334AE9F4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ABD06F-8D14-4364-9786-47A8BD98DD07}" type="slidenum">
              <a:t>13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D449B-706B-4FA3-8761-5C1468CBD3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UcPeriod" startAt="4"/>
            </a:pPr>
            <a:r>
              <a:rPr lang="fr-FR" dirty="0">
                <a:latin typeface="Times New Roman" pitchFamily="18"/>
                <a:cs typeface="Times New Roman" pitchFamily="18"/>
              </a:rPr>
              <a:t>Comment la prévenir</a:t>
            </a:r>
            <a:br>
              <a:rPr lang="fr-FR" dirty="0">
                <a:latin typeface="Times New Roman" pitchFamily="18"/>
                <a:cs typeface="Times New Roman" pitchFamily="18"/>
              </a:rPr>
            </a:br>
            <a:r>
              <a:rPr lang="fr-FR" dirty="0">
                <a:latin typeface="Times New Roman" pitchFamily="18"/>
                <a:cs typeface="Times New Roman" pitchFamily="18"/>
              </a:rPr>
              <a:t> ou la traiter?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639C8B-76AF-4B3A-9F6B-547EDAACF535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066803" y="2034540"/>
            <a:ext cx="3718563" cy="3581403"/>
          </a:xfrm>
        </p:spPr>
        <p:txBody>
          <a:bodyPr>
            <a:noAutofit/>
          </a:bodyPr>
          <a:lstStyle/>
          <a:p>
            <a:pPr lvl="0" algn="just">
              <a:lnSpc>
                <a:spcPct val="14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Améliorer le régime alimentaire des enfants </a:t>
            </a:r>
          </a:p>
          <a:p>
            <a:pPr lvl="0" algn="just">
              <a:lnSpc>
                <a:spcPct val="14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Consommer beaucoup de fruits et légumes</a:t>
            </a:r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9F30092A-7483-407B-A9C7-2C860AEA3B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876" t="3947" r="2840" b="5451"/>
          <a:stretch/>
        </p:blipFill>
        <p:spPr>
          <a:xfrm>
            <a:off x="7503622" y="554874"/>
            <a:ext cx="4688378" cy="5017427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C3C5B8-486F-40CE-A22B-2124BEA883B3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70C0DE-F6C8-4C1C-B52C-14BF6E5C6211}" type="slidenum">
              <a:t>14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25FE2-4498-4309-A4DB-706AFF015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161" y="471977"/>
            <a:ext cx="9601200" cy="838203"/>
          </a:xfrm>
        </p:spPr>
        <p:txBody>
          <a:bodyPr>
            <a:noAutofit/>
          </a:bodyPr>
          <a:lstStyle/>
          <a:p>
            <a:pPr marL="857250" lvl="0" indent="-857250">
              <a:buSzPct val="100000"/>
              <a:buFont typeface="Calibri Light"/>
              <a:buAutoNum type="romanUcPeriod" startAt="4"/>
            </a:pPr>
            <a:r>
              <a:rPr lang="fr-FR" dirty="0">
                <a:latin typeface="Times New Roman" pitchFamily="18"/>
                <a:cs typeface="Times New Roman" pitchFamily="18"/>
              </a:rPr>
              <a:t>Comment la prévenir ou la traiter?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4F1501-CB10-4ECA-BDC1-21F76BD49CD5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32015" y="4636229"/>
            <a:ext cx="6133442" cy="218213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fr-FR" sz="3000" b="1" dirty="0">
                <a:latin typeface="Times New Roman" pitchFamily="18"/>
                <a:cs typeface="Times New Roman" pitchFamily="18"/>
              </a:rPr>
              <a:t>Exercice physique </a:t>
            </a:r>
            <a:r>
              <a:rPr lang="fr-FR" sz="3000" dirty="0">
                <a:latin typeface="Times New Roman" pitchFamily="18"/>
                <a:cs typeface="Times New Roman" pitchFamily="18"/>
              </a:rPr>
              <a:t>au sein de toute la famille : un des meilleurs moyens pour l'enfant d'atteindre un poids normal</a:t>
            </a:r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0A9F1E8B-4552-4D1E-B236-D6E6C29B4B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1683" y="1499342"/>
            <a:ext cx="4003133" cy="3103464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CC76E8-B253-4602-BF8D-0701106EA60F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E9A0BB-143E-47A5-A9AE-EC372D159A53}" type="slidenum">
              <a:t>15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2E14FA82-4DE6-4B29-B163-85688C94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03" y="1769795"/>
            <a:ext cx="5298554" cy="28664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74F1501-CB10-4ECA-BDC1-21F76BD49CD5}"/>
              </a:ext>
            </a:extLst>
          </p:cNvPr>
          <p:cNvSpPr txBox="1">
            <a:spLocks/>
          </p:cNvSpPr>
          <p:nvPr/>
        </p:nvSpPr>
        <p:spPr>
          <a:xfrm>
            <a:off x="7086127" y="4602806"/>
            <a:ext cx="4494243" cy="1599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84048" marR="0" lvl="0" indent="-384048" algn="l" defTabSz="914400" rtl="0" fontAlgn="auto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ct val="100000"/>
              <a:buFont typeface="Franklin Gothic Book" pitchFamily="34"/>
              <a:buChar char="■"/>
              <a:tabLst/>
              <a:defRPr lang="fr-FR" sz="2000" b="0" i="0" u="none" strike="noStrike" kern="1200" cap="none" spc="0" baseline="0">
                <a:solidFill>
                  <a:srgbClr val="637052"/>
                </a:solidFill>
                <a:uFillTx/>
                <a:latin typeface="Franklin Gothic Book"/>
              </a:defRPr>
            </a:lvl1pPr>
            <a:lvl2pPr marL="914400" marR="0" lvl="1" indent="-384048" algn="l" defTabSz="914400" rtl="0" fontAlgn="auto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SzPct val="100000"/>
              <a:buFont typeface="Franklin Gothic Book" pitchFamily="34"/>
              <a:buChar char="–"/>
              <a:tabLst/>
              <a:defRPr lang="fr-FR" sz="2000" b="0" i="1" u="none" strike="noStrike" kern="1200" cap="none" spc="0" baseline="0">
                <a:solidFill>
                  <a:srgbClr val="637052"/>
                </a:solidFill>
                <a:uFillTx/>
                <a:latin typeface="Franklin Gothic Book"/>
              </a:defRPr>
            </a:lvl2pPr>
            <a:lvl3pPr marL="1371600" marR="0" lvl="2" indent="-384048" algn="l" defTabSz="914400" rtl="0" fontAlgn="auto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SzPct val="100000"/>
              <a:buFont typeface="Franklin Gothic Book" pitchFamily="34"/>
              <a:buChar char="■"/>
              <a:tabLst/>
              <a:defRPr lang="fr-FR" sz="1800" b="0" i="0" u="none" strike="noStrike" kern="1200" cap="none" spc="0" baseline="0">
                <a:solidFill>
                  <a:srgbClr val="637052"/>
                </a:solidFill>
                <a:uFillTx/>
                <a:latin typeface="Franklin Gothic Book"/>
              </a:defRPr>
            </a:lvl3pPr>
            <a:lvl4pPr marL="1828800" marR="0" lvl="3" indent="-384048" algn="l" defTabSz="914400" rtl="0" fontAlgn="auto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SzPct val="100000"/>
              <a:buFont typeface="Franklin Gothic Book" pitchFamily="34"/>
              <a:buChar char="–"/>
              <a:tabLst/>
              <a:defRPr lang="fr-FR" sz="1800" b="0" i="1" u="none" strike="noStrike" kern="1200" cap="none" spc="0" baseline="0">
                <a:solidFill>
                  <a:srgbClr val="637052"/>
                </a:solidFill>
                <a:uFillTx/>
                <a:latin typeface="Franklin Gothic Book"/>
              </a:defRPr>
            </a:lvl4pPr>
            <a:lvl5pPr marL="2286000" marR="0" lvl="4" indent="-384048" algn="l" defTabSz="914400" rtl="0" fontAlgn="auto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SzPct val="100000"/>
              <a:buFont typeface="Franklin Gothic Book" pitchFamily="34"/>
              <a:buChar char="■"/>
              <a:tabLst/>
              <a:defRPr lang="fr-FR" sz="1600" b="0" i="0" u="none" strike="noStrike" kern="1200" cap="none" spc="0" baseline="0">
                <a:solidFill>
                  <a:srgbClr val="637052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</a:pPr>
            <a:r>
              <a:rPr lang="fr-FR" sz="3000" dirty="0">
                <a:latin typeface="Times New Roman" pitchFamily="18"/>
                <a:cs typeface="Times New Roman" pitchFamily="18"/>
              </a:rPr>
              <a:t> Habituer les enfants aux </a:t>
            </a:r>
            <a:r>
              <a:rPr lang="fr-FR" sz="3000" b="1" dirty="0">
                <a:latin typeface="Times New Roman" pitchFamily="18"/>
                <a:cs typeface="Times New Roman" pitchFamily="18"/>
              </a:rPr>
              <a:t>travaux domestiques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837D7-30FB-4AC4-AFA2-5456D7C670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7831" y="528047"/>
            <a:ext cx="9601200" cy="883923"/>
          </a:xfrm>
        </p:spPr>
        <p:txBody>
          <a:bodyPr/>
          <a:lstStyle/>
          <a:p>
            <a:pPr lvl="0"/>
            <a:r>
              <a:rPr lang="fr-FR" dirty="0">
                <a:latin typeface="Times New Roman" pitchFamily="18"/>
                <a:cs typeface="Times New Roman" pitchFamily="18"/>
              </a:rPr>
              <a:t>CONCLUSION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D75DFD-E83B-4CF9-9AB7-C5E70B15D9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3369" y="1532378"/>
            <a:ext cx="10120394" cy="3581403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Obésité: maladie et nie de maladie chronique et psychologique</a:t>
            </a:r>
          </a:p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Auto-traitement possible avec accompagnement de spécialiste</a:t>
            </a:r>
          </a:p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Discipline et rigueur en alimentation et activité physique</a:t>
            </a:r>
          </a:p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Les symptômes disparaissent en quelques mois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D5CED403-ADC3-4250-A9FE-4FE3B987929C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ACD001-9AF8-4F89-985F-EBA2C99080AC}" type="slidenum">
              <a:t>16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53140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578FBFBD-9B26-49E8-9934-61F4A88B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w="190496" cap="sq">
            <a:solidFill>
              <a:srgbClr val="C8C6BD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6B6E9-6E57-43C2-A7B6-827103F2345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542" y="-122197"/>
            <a:ext cx="10058400" cy="3566160"/>
          </a:xfrm>
        </p:spPr>
        <p:txBody>
          <a:bodyPr/>
          <a:lstStyle/>
          <a:p>
            <a:pPr lvl="0"/>
            <a:r>
              <a:rPr lang="fr-FR" b="1" cap="none" dirty="0">
                <a:solidFill>
                  <a:srgbClr val="F8CBA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OBESITE INFANTILE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BB6C6D-EE9F-4079-A2D6-263547EFF9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78429" y="3956278"/>
            <a:ext cx="7533150" cy="2078761"/>
          </a:xfrm>
        </p:spPr>
        <p:txBody>
          <a:bodyPr>
            <a:normAutofit fontScale="77500" lnSpcReduction="20000"/>
          </a:bodyPr>
          <a:lstStyle/>
          <a:p>
            <a:pPr lvl="0"/>
            <a:endParaRPr lang="fr-FR" dirty="0">
              <a:solidFill>
                <a:srgbClr val="4472C4"/>
              </a:solidFill>
              <a:latin typeface="Times New Roman" pitchFamily="18"/>
              <a:cs typeface="Times New Roman" pitchFamily="18"/>
            </a:endParaRPr>
          </a:p>
          <a:p>
            <a:pPr lvl="0"/>
            <a:endParaRPr lang="fr-FR" sz="2900" dirty="0">
              <a:solidFill>
                <a:srgbClr val="4472C4"/>
              </a:solidFill>
              <a:latin typeface="Times New Roman" pitchFamily="18"/>
              <a:cs typeface="Times New Roman" pitchFamily="18"/>
            </a:endParaRPr>
          </a:p>
          <a:p>
            <a:pPr lvl="0"/>
            <a:r>
              <a:rPr lang="fr-FR" sz="2900" cap="none" dirty="0">
                <a:latin typeface="Times New Roman" pitchFamily="18"/>
                <a:cs typeface="Times New Roman" pitchFamily="18"/>
              </a:rPr>
              <a:t>Mme Gertrude </a:t>
            </a:r>
            <a:r>
              <a:rPr lang="fr-FR" sz="2900" cap="none" dirty="0" err="1">
                <a:latin typeface="Times New Roman" pitchFamily="18"/>
                <a:cs typeface="Times New Roman" pitchFamily="18"/>
              </a:rPr>
              <a:t>Dako</a:t>
            </a:r>
            <a:r>
              <a:rPr lang="fr-FR" sz="2900" cap="none" dirty="0">
                <a:latin typeface="Times New Roman" pitchFamily="18"/>
                <a:cs typeface="Times New Roman" pitchFamily="18"/>
              </a:rPr>
              <a:t> </a:t>
            </a:r>
            <a:r>
              <a:rPr lang="fr-FR" sz="2900" cap="none" dirty="0" err="1">
                <a:latin typeface="Times New Roman" pitchFamily="18"/>
                <a:cs typeface="Times New Roman" pitchFamily="18"/>
              </a:rPr>
              <a:t>Akakpo</a:t>
            </a:r>
            <a:r>
              <a:rPr lang="fr-FR" sz="2900" cap="none" dirty="0">
                <a:latin typeface="Times New Roman" pitchFamily="18"/>
                <a:cs typeface="Times New Roman" pitchFamily="18"/>
              </a:rPr>
              <a:t> </a:t>
            </a:r>
          </a:p>
          <a:p>
            <a:pPr lvl="0"/>
            <a:r>
              <a:rPr lang="fr-FR" sz="2900" cap="none" dirty="0">
                <a:latin typeface="Times New Roman" pitchFamily="18"/>
                <a:cs typeface="Times New Roman" pitchFamily="18"/>
              </a:rPr>
              <a:t>Technicienne en nutrition humaine</a:t>
            </a:r>
          </a:p>
          <a:p>
            <a:pPr lvl="0"/>
            <a:r>
              <a:rPr lang="fr-FR" sz="2900" cap="none" dirty="0"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2088525E-1F42-48D2-BA59-55979E379A01}"/>
              </a:ext>
            </a:extLst>
          </p:cNvPr>
          <p:cNvSpPr txBox="1"/>
          <p:nvPr/>
        </p:nvSpPr>
        <p:spPr>
          <a:xfrm>
            <a:off x="9830686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E17C7E-6226-4C46-8B07-7587C9EDA721}" type="slidenum">
              <a:t>2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881AF-DAFA-49EE-8D47-E28282F76B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>
                <a:latin typeface="Times New Roman" pitchFamily="18"/>
                <a:cs typeface="Times New Roman" pitchFamily="18"/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947F4-93A1-469E-A78F-D50DE4DAC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539236"/>
            <a:ext cx="9601200" cy="432816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fr-FR" sz="3000" dirty="0">
                <a:latin typeface="Times New Roman" pitchFamily="18"/>
                <a:cs typeface="Times New Roman" pitchFamily="18"/>
              </a:rPr>
              <a:t>INTRODUCTION</a:t>
            </a:r>
          </a:p>
          <a:p>
            <a:pPr marL="571500" lvl="0" indent="-571500">
              <a:lnSpc>
                <a:spcPct val="150000"/>
              </a:lnSpc>
              <a:buFont typeface="Calibri Light"/>
              <a:buAutoNum type="romanUcPeriod"/>
            </a:pPr>
            <a:r>
              <a:rPr lang="fr-FR" sz="3000" dirty="0">
                <a:latin typeface="Times New Roman" pitchFamily="18"/>
                <a:cs typeface="Times New Roman" pitchFamily="18"/>
              </a:rPr>
              <a:t>Qu’est-ce que l’obésité?</a:t>
            </a:r>
          </a:p>
          <a:p>
            <a:pPr marL="571500" lvl="0" indent="-571500">
              <a:lnSpc>
                <a:spcPct val="150000"/>
              </a:lnSpc>
              <a:buFont typeface="Calibri Light"/>
              <a:buAutoNum type="romanUcPeriod"/>
            </a:pPr>
            <a:r>
              <a:rPr lang="fr-FR" sz="3000" dirty="0">
                <a:latin typeface="Times New Roman" pitchFamily="18"/>
                <a:cs typeface="Times New Roman" pitchFamily="18"/>
              </a:rPr>
              <a:t>Causes de l’obésité chez les enfants</a:t>
            </a:r>
          </a:p>
          <a:p>
            <a:pPr marL="571500" lvl="0" indent="-571500">
              <a:lnSpc>
                <a:spcPct val="150000"/>
              </a:lnSpc>
              <a:buFont typeface="Calibri Light"/>
              <a:buAutoNum type="romanUcPeriod"/>
            </a:pPr>
            <a:r>
              <a:rPr lang="fr-FR" sz="3000" dirty="0">
                <a:latin typeface="Times New Roman" pitchFamily="18"/>
                <a:cs typeface="Times New Roman" pitchFamily="18"/>
              </a:rPr>
              <a:t>Conséquences de l’obésité chez les enfants</a:t>
            </a:r>
          </a:p>
          <a:p>
            <a:pPr marL="571500" lvl="0" indent="-571500">
              <a:lnSpc>
                <a:spcPct val="150000"/>
              </a:lnSpc>
              <a:buFont typeface="Calibri Light"/>
              <a:buAutoNum type="romanUcPeriod"/>
            </a:pPr>
            <a:r>
              <a:rPr lang="fr-FR" sz="3000" dirty="0">
                <a:latin typeface="Times New Roman" pitchFamily="18"/>
                <a:cs typeface="Times New Roman" pitchFamily="18"/>
              </a:rPr>
              <a:t>Comment la prévenir ou la traiter?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86C12033-3625-44BF-88E1-E34DF6E1527D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F54A73-1215-4128-AB55-5F0B2572C2D8}" type="slidenum">
              <a:t>3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AEB68-362B-4CFE-97A9-FE9D0AEB5E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716276"/>
          </a:xfrm>
        </p:spPr>
        <p:txBody>
          <a:bodyPr/>
          <a:lstStyle/>
          <a:p>
            <a:pPr lvl="0"/>
            <a:r>
              <a:rPr lang="fr-FR">
                <a:latin typeface="Times New Roman" pitchFamily="18"/>
                <a:cs typeface="Times New Roman" pitchFamily="18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30BFF5-6B20-41A6-AB0B-CB60D6891E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630676"/>
            <a:ext cx="9601200" cy="419100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200" dirty="0">
                <a:latin typeface="Times New Roman" pitchFamily="18"/>
                <a:cs typeface="Times New Roman" pitchFamily="18"/>
              </a:rPr>
              <a:t>Problème de santé publique qui s’étend à grand pas</a:t>
            </a:r>
          </a:p>
          <a:p>
            <a:pPr lvl="0" algn="just">
              <a:lnSpc>
                <a:spcPct val="150000"/>
              </a:lnSpc>
            </a:pPr>
            <a:r>
              <a:rPr lang="fr-FR" sz="3200" dirty="0">
                <a:latin typeface="Times New Roman" pitchFamily="18"/>
                <a:cs typeface="Times New Roman" pitchFamily="18"/>
              </a:rPr>
              <a:t>42 millions d'enfants touchés dans le monde </a:t>
            </a:r>
          </a:p>
          <a:p>
            <a:pPr lvl="0" algn="just">
              <a:lnSpc>
                <a:spcPct val="150000"/>
              </a:lnSpc>
            </a:pPr>
            <a:r>
              <a:rPr lang="fr-FR" sz="3200" dirty="0">
                <a:latin typeface="Times New Roman" pitchFamily="18"/>
                <a:cs typeface="Times New Roman" pitchFamily="18"/>
              </a:rPr>
              <a:t>70 millions à l'horizon 2025, selon l'OMS</a:t>
            </a:r>
          </a:p>
          <a:p>
            <a:pPr lvl="0" algn="just">
              <a:lnSpc>
                <a:spcPct val="150000"/>
              </a:lnSpc>
            </a:pPr>
            <a:r>
              <a:rPr lang="fr-FR" sz="3200" dirty="0">
                <a:latin typeface="Times New Roman" pitchFamily="18"/>
                <a:cs typeface="Times New Roman" pitchFamily="18"/>
              </a:rPr>
              <a:t>Au Bénin, 1/10 obèse (étude dans la zone de Porto-Novo)</a:t>
            </a:r>
            <a:endParaRPr lang="fr-FR" sz="30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BFC487ED-B0B7-4E67-84A3-636DFE0CF25F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D0F0A4-7ACB-4221-94A4-88ED10DDB79B}" type="slidenum">
              <a:t>4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CD047-6FD7-48F4-BA69-FCA743645A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UcPeriod"/>
            </a:pPr>
            <a:r>
              <a:rPr lang="fr-FR">
                <a:latin typeface="Times New Roman" pitchFamily="18"/>
                <a:cs typeface="Times New Roman" pitchFamily="18"/>
              </a:rPr>
              <a:t>Qu’est-ce que l’obésité?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9370FA-3DAE-457C-9855-DAA63D9A6F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579531"/>
            <a:ext cx="10089397" cy="429768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Surcharge pondérale par accumulation des graisses de réserve</a:t>
            </a:r>
          </a:p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Maladie caractérisée par un surpoids de l'enfant par rapport à son âge et à sa taille.</a:t>
            </a:r>
          </a:p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Calculée à partir de l'Indice de Masse Corporelle (IMC) et de l'âge en fonction du sexe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ADD34DC7-5C2C-4920-AF6E-8F75CE824166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5EC12C-9DA3-4B79-90E1-7191B0642145}" type="slidenum">
              <a:t>5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E9CE1-5E70-48E4-BC89-9A7859513F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UcPeriod"/>
            </a:pPr>
            <a:r>
              <a:rPr lang="fr-FR">
                <a:latin typeface="Times New Roman" pitchFamily="18"/>
                <a:cs typeface="Times New Roman" pitchFamily="18"/>
              </a:rPr>
              <a:t>Qu’est-ce que l’obésité?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9A05E54C-9DFF-4265-AC10-D42A10AFE7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171700"/>
            <a:ext cx="9601200" cy="4147091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IMC=poids (en kg)/taille² (en mètre)</a:t>
            </a:r>
          </a:p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Courbes de références disponibles pour la caractérisation de l’obésité chez l’enfant selon le sexe.</a:t>
            </a:r>
          </a:p>
          <a:p>
            <a:pPr lvl="0" algn="just">
              <a:lnSpc>
                <a:spcPct val="150000"/>
              </a:lnSpc>
            </a:pPr>
            <a:r>
              <a:rPr lang="fr-FR" sz="3000" dirty="0">
                <a:latin typeface="Times New Roman" pitchFamily="18"/>
                <a:cs typeface="Times New Roman" pitchFamily="18"/>
              </a:rPr>
              <a:t>Exemple de courbe de croissance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0F61DE72-39AB-4F60-A9AD-F68593CEB994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0D8CE9-FCD8-4F9E-892A-CE17BE9D6F47}" type="slidenum">
              <a:t>6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F6537-E009-42A1-B8E2-9FE636BAA4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803122">
            <a:off x="-1658217" y="3279524"/>
            <a:ext cx="6431276" cy="725676"/>
          </a:xfrm>
        </p:spPr>
        <p:txBody>
          <a:bodyPr/>
          <a:lstStyle/>
          <a:p>
            <a:pPr marL="441326" lvl="0" indent="-441326">
              <a:buSzPct val="100000"/>
              <a:buFont typeface="Calibri Light"/>
              <a:buAutoNum type="romanUcPeriod"/>
            </a:pPr>
            <a:r>
              <a:rPr lang="fr-FR" sz="4600">
                <a:latin typeface="Times New Roman" pitchFamily="18"/>
                <a:cs typeface="Times New Roman" pitchFamily="18"/>
              </a:rPr>
              <a:t>Qu’est-ce que l’obésité?</a:t>
            </a:r>
            <a:endParaRPr lang="fr-FR" sz="4600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7711E5D9-FF16-4180-A299-FF69C235C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959" y="533396"/>
            <a:ext cx="8887885" cy="56464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51FB5-D7F5-4BF3-8959-7BBBD8E495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UcPeriod"/>
            </a:pPr>
            <a:r>
              <a:rPr lang="fr-FR">
                <a:latin typeface="Times New Roman" pitchFamily="18"/>
                <a:cs typeface="Times New Roman" pitchFamily="18"/>
              </a:rPr>
              <a:t>Qu’est-ce que l’obésité?</a:t>
            </a:r>
            <a:endParaRPr lang="fr-FR"/>
          </a:p>
        </p:txBody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BFBD9F31-D865-4562-9640-09BA10412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527" y="1952460"/>
            <a:ext cx="2859272" cy="3810330"/>
          </a:xfr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5EA7E022-D49B-46C1-A29E-996699B07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4" y="1818006"/>
            <a:ext cx="3059426" cy="40792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997536C6-A957-4C00-8E35-FA69D120E9B4}"/>
              </a:ext>
            </a:extLst>
          </p:cNvPr>
          <p:cNvSpPr txBox="1"/>
          <p:nvPr/>
        </p:nvSpPr>
        <p:spPr>
          <a:xfrm>
            <a:off x="282633" y="1709717"/>
            <a:ext cx="4243765" cy="35548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84048" marR="0" lvl="0" indent="-384048" algn="just" defTabSz="914400" rtl="0" fontAlgn="auto" hangingPunct="1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SzPct val="100000"/>
              <a:buFont typeface="Franklin Gothic Book" pitchFamily="34"/>
              <a:buChar char="■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000" b="0" i="0" u="none" strike="noStrike" kern="1200" cap="none" spc="0" baseline="0" dirty="0">
                <a:solidFill>
                  <a:srgbClr val="637052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Asymptomatique,</a:t>
            </a:r>
            <a:r>
              <a:rPr lang="fr-FR" sz="3000" b="0" i="0" u="none" strike="noStrike" kern="1200" cap="none" spc="0" dirty="0">
                <a:solidFill>
                  <a:srgbClr val="637052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fr-FR" sz="3000" b="0" i="0" u="none" strike="noStrike" kern="1200" cap="none" spc="0" baseline="0" dirty="0">
                <a:solidFill>
                  <a:srgbClr val="637052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en dehors d'un poids supérieur à la normale, essoufflement, excès de ventre et des membres</a:t>
            </a:r>
            <a:endParaRPr lang="fr-FR" sz="3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39617-686E-4366-898D-6D289281E5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UcPeriod" startAt="2"/>
            </a:pPr>
            <a:r>
              <a:rPr lang="fr-FR" dirty="0">
                <a:latin typeface="Times New Roman" pitchFamily="18"/>
                <a:cs typeface="Times New Roman" pitchFamily="18"/>
              </a:rPr>
              <a:t>Causes de l’obésité chez l’enfant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CA258-45C9-429C-88E0-96AA189500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059661"/>
            <a:ext cx="9601200" cy="3931727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Calibri Light"/>
              <a:buAutoNum type="arabicPeriod"/>
            </a:pPr>
            <a:r>
              <a:rPr lang="fr-FR" sz="3000" b="1" dirty="0">
                <a:latin typeface="Times New Roman" pitchFamily="18"/>
                <a:cs typeface="Times New Roman" pitchFamily="18"/>
              </a:rPr>
              <a:t>Nutritionnelle</a:t>
            </a:r>
            <a:r>
              <a:rPr lang="fr-FR" sz="3000" dirty="0">
                <a:latin typeface="Times New Roman" pitchFamily="18"/>
                <a:cs typeface="Times New Roman" pitchFamily="18"/>
              </a:rPr>
              <a:t>: la prise de portion inadéquate, le manque d’alimentation saine et équilibrée, le grignotage, l’excès du gras </a:t>
            </a:r>
          </a:p>
          <a:p>
            <a:pPr marL="457200" indent="-457200" algn="just">
              <a:lnSpc>
                <a:spcPct val="150000"/>
              </a:lnSpc>
              <a:buFont typeface="Calibri Light"/>
              <a:buAutoNum type="arabicPeriod"/>
            </a:pPr>
            <a:r>
              <a:rPr lang="fr-FR" sz="3000" b="1" dirty="0">
                <a:latin typeface="Times New Roman" pitchFamily="18"/>
                <a:cs typeface="Times New Roman" pitchFamily="18"/>
              </a:rPr>
              <a:t>De Sédentarité</a:t>
            </a:r>
            <a:r>
              <a:rPr lang="fr-FR" sz="3000" dirty="0">
                <a:latin typeface="Times New Roman" pitchFamily="18"/>
                <a:cs typeface="Times New Roman" pitchFamily="18"/>
              </a:rPr>
              <a:t>: le manque d’activité physique et le temps passé devant les écrans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0F063520-DAF9-4F15-B84C-AEE62015DA07}"/>
              </a:ext>
            </a:extLst>
          </p:cNvPr>
          <p:cNvSpPr txBox="1"/>
          <p:nvPr/>
        </p:nvSpPr>
        <p:spPr>
          <a:xfrm>
            <a:off x="9472735" y="6453387"/>
            <a:ext cx="1596295" cy="4046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9CA774-1D83-4038-8404-CDF02DB61A65}" type="slidenum">
              <a:t>9</a:t>
            </a:fld>
            <a:endParaRPr lang="fr-FR" sz="1200" b="0" i="0" u="none" strike="noStrike" kern="1200" cap="none" spc="0" baseline="0">
              <a:solidFill>
                <a:srgbClr val="637052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3790</TotalTime>
  <Words>500</Words>
  <Application>Microsoft Office PowerPoint</Application>
  <PresentationFormat>Grand écran</PresentationFormat>
  <Paragraphs>86</Paragraphs>
  <Slides>17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Times New Roman</vt:lpstr>
      <vt:lpstr>Rétrospective</vt:lpstr>
      <vt:lpstr>PRESENTATION  SUR LE SITE INTERNET DE L’APSPB  </vt:lpstr>
      <vt:lpstr>OBESITE INFANTILE</vt:lpstr>
      <vt:lpstr>PLAN</vt:lpstr>
      <vt:lpstr>Introduction</vt:lpstr>
      <vt:lpstr>Qu’est-ce que l’obésité?</vt:lpstr>
      <vt:lpstr>Qu’est-ce que l’obésité?</vt:lpstr>
      <vt:lpstr>Qu’est-ce que l’obésité?</vt:lpstr>
      <vt:lpstr>Qu’est-ce que l’obésité?</vt:lpstr>
      <vt:lpstr>Causes de l’obésité chez l’enfant</vt:lpstr>
      <vt:lpstr>Causes de l’obésité chez l’enfant</vt:lpstr>
      <vt:lpstr>Causes de l’obésité chez l’enfant</vt:lpstr>
      <vt:lpstr>Conséquences de l’obésité chez l’enfant</vt:lpstr>
      <vt:lpstr>Conséquences de l’obésité chez l’enfant</vt:lpstr>
      <vt:lpstr>Comment la prévenir  ou la traiter?</vt:lpstr>
      <vt:lpstr>Comment la prévenir ou la traiter?</vt:lpstr>
      <vt:lpstr>CONCLUSION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 : L’organigramme de l’OSAME ONG</dc:title>
  <dc:creator>marcos mariette</dc:creator>
  <cp:lastModifiedBy>HP</cp:lastModifiedBy>
  <cp:revision>155</cp:revision>
  <dcterms:created xsi:type="dcterms:W3CDTF">2020-09-23T08:01:18Z</dcterms:created>
  <dcterms:modified xsi:type="dcterms:W3CDTF">2021-05-04T18:01:32Z</dcterms:modified>
</cp:coreProperties>
</file>